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Million EGP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LED Screen</c:v>
                </c:pt>
                <c:pt idx="1">
                  <c:v>Control Systems</c:v>
                </c:pt>
                <c:pt idx="2">
                  <c:v>Creative Studio</c:v>
                </c:pt>
                <c:pt idx="3">
                  <c:v>Interactive Exp.</c:v>
                </c:pt>
                <c:pt idx="4">
                  <c:v>Infrastructure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620</c:v>
                </c:pt>
                <c:pt idx="1">
                  <c:v>85</c:v>
                </c:pt>
                <c:pt idx="2">
                  <c:v>45</c:v>
                </c:pt>
                <c:pt idx="3">
                  <c:v>72</c:v>
                </c:pt>
                <c:pt idx="4">
                  <c:v>72.3</c:v>
                </c:pt>
              </c:numCache>
            </c:numRef>
          </c:val>
        </c:ser>
      </c:pieChart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EGP per 2-min slot</c:v>
                </c:pt>
              </c:strCache>
            </c:strRef>
          </c:tx>
          <c:cat>
            <c:strRef>
              <c:f>Sheet1!$A$2:$A$4</c:f>
              <c:strCache>
                <c:ptCount val="3"/>
                <c:pt idx="0">
                  <c:v>Premium (18:00-02:00)</c:v>
                </c:pt>
                <c:pt idx="1">
                  <c:v>Normal (10:00-18:00)</c:v>
                </c:pt>
                <c:pt idx="2">
                  <c:v>Low (02:00-10:00)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150000</c:v>
                </c:pt>
                <c:pt idx="1">
                  <c:v>75000</c:v>
                </c:pt>
                <c:pt idx="2">
                  <c:v>35000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(M EGP)</c:v>
                </c:pt>
              </c:strCache>
            </c:strRef>
          </c:tx>
          <c:marker>
            <c:symbol val="none"/>
          </c:marker>
          <c:cat>
            <c:strRef>
              <c:f>Sheet1!$A$2:$A$6</c:f>
              <c:strCache>
                <c:ptCount val="5"/>
                <c:pt idx="0">
                  <c:v>Month 1</c:v>
                </c:pt>
                <c:pt idx="1">
                  <c:v>Month 3</c:v>
                </c:pt>
                <c:pt idx="2">
                  <c:v>Month 6</c:v>
                </c:pt>
                <c:pt idx="3">
                  <c:v>Month 12</c:v>
                </c:pt>
                <c:pt idx="4">
                  <c:v>Month 18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285</c:v>
                </c:pt>
                <c:pt idx="1">
                  <c:v>320</c:v>
                </c:pt>
                <c:pt idx="2">
                  <c:v>345</c:v>
                </c:pt>
                <c:pt idx="3">
                  <c:v>358</c:v>
                </c:pt>
                <c:pt idx="4">
                  <c:v>365</c:v>
                </c:pt>
              </c:numCache>
            </c:numRef>
          </c:val>
          <c:smooth val="0"/>
        </c:ser>
        <c:marker val="1"/>
        <c:smooth val="0"/>
        <c:axId val="2118791784"/>
        <c:axId val="2140495176"/>
      </c:lineChart>
      <c:catAx>
        <c:axId val="2118791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140495176"/>
        <c:crosses val="autoZero"/>
        <c:auto val="1"/>
        <c:lblAlgn val="ctr"/>
        <c:lblOffset val="100"/>
        <c:noMultiLvlLbl val="0"/>
      </c:catAx>
      <c:valAx>
        <c:axId val="2140495176"/>
        <c:scaling/>
        <c:delete val="0"/>
        <c:axPos val="l"/>
        <c:majorGridlines/>
        <c:majorTickMark val="out"/>
        <c:minorTickMark val="none"/>
        <c:tickLblPos val="nextTo"/>
        <c:crossAx val="2118791784"/>
        <c:crosses val="autoZero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Revenue (B EGP)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3.9</c:v>
                </c:pt>
                <c:pt idx="1">
                  <c:v>4.1</c:v>
                </c:pt>
                <c:pt idx="2">
                  <c:v>4.3</c:v>
                </c:pt>
                <c:pt idx="3">
                  <c:v>4.5</c:v>
                </c:pt>
                <c:pt idx="4">
                  <c:v>4.7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OpEx (B EGP)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0.2</c:v>
                </c:pt>
                <c:pt idx="1">
                  <c:v>0.2</c:v>
                </c:pt>
                <c:pt idx="2">
                  <c:v>0.2</c:v>
                </c:pt>
                <c:pt idx="3">
                  <c:v>0.2</c:v>
                </c:pt>
                <c:pt idx="4">
                  <c:v>0.2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EBITDA (B EGP)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Year 1</c:v>
                </c:pt>
                <c:pt idx="1">
                  <c:v>Year 2</c:v>
                </c:pt>
                <c:pt idx="2">
                  <c:v>Year 3</c:v>
                </c:pt>
                <c:pt idx="3">
                  <c:v>Year 4</c:v>
                </c:pt>
                <c:pt idx="4">
                  <c:v>Year 5</c:v>
                </c:pt>
              </c:strCache>
            </c:strRef>
          </c:cat>
          <c:val>
            <c:numRef>
              <c:f>Sheet1!$D$2:$D$6</c:f>
              <c:numCache>
                <c:formatCode>General</c:formatCode>
                <c:ptCount val="5"/>
                <c:pt idx="0">
                  <c:v>3.7</c:v>
                </c:pt>
                <c:pt idx="1">
                  <c:v>3.9</c:v>
                </c:pt>
                <c:pt idx="2">
                  <c:v>4.1</c:v>
                </c:pt>
                <c:pt idx="3">
                  <c:v>4.3</c:v>
                </c:pt>
                <c:pt idx="4">
                  <c:v>4.5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Annual Revenue (B EGP)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60% Fill</c:v>
                </c:pt>
                <c:pt idx="1">
                  <c:v>70% Fill</c:v>
                </c:pt>
                <c:pt idx="2">
                  <c:v>80% Fill</c:v>
                </c:pt>
                <c:pt idx="3">
                  <c:v>90% Fill</c:v>
                </c:pt>
                <c:pt idx="4">
                  <c:v>100% Fill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3.2</c:v>
                </c:pt>
                <c:pt idx="1">
                  <c:v>3.7</c:v>
                </c:pt>
                <c:pt idx="2">
                  <c:v>4.3</c:v>
                </c:pt>
                <c:pt idx="3">
                  <c:v>4.8</c:v>
                </c:pt>
                <c:pt idx="4">
                  <c:v>5.4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73152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84D2"/>
                </a:solidFill>
              </a:defRPr>
            </a:pPr>
            <a:r>
              <a:t>Business &amp; Investment Analysis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6576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505050"/>
                </a:solidFill>
              </a:defRPr>
            </a:pPr>
            <a:r>
              <a:t>Cairo Tower Digital Media Upgrade - Financial Model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Revenue Sensitivity to Fill Rate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Target Client Segments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International Brands (40%): Premium global advertisers</a:t>
            </a:r>
          </a:p>
          <a:p>
            <a:pPr>
              <a:spcBef>
                <a:spcPts val="1200"/>
              </a:spcBef>
              <a:defRPr sz="2000"/>
            </a:pPr>
            <a:r>
              <a:t>• Local Corporations (30%): Egyptian major companies</a:t>
            </a:r>
          </a:p>
          <a:p>
            <a:pPr>
              <a:spcBef>
                <a:spcPts val="1200"/>
              </a:spcBef>
              <a:defRPr sz="2000"/>
            </a:pPr>
            <a:r>
              <a:t>• Government (15%): Public service announcements</a:t>
            </a:r>
          </a:p>
          <a:p>
            <a:pPr>
              <a:spcBef>
                <a:spcPts val="1200"/>
              </a:spcBef>
              <a:defRPr sz="2000"/>
            </a:pPr>
            <a:r>
              <a:t>• Entertainment (10%): Movies, events, concerts</a:t>
            </a:r>
          </a:p>
          <a:p>
            <a:pPr>
              <a:spcBef>
                <a:spcPts val="1200"/>
              </a:spcBef>
              <a:defRPr sz="2000"/>
            </a:pPr>
            <a:r>
              <a:t>• Tourism (5%): Travel, hospitality, airlines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Additional Revenue Streams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Interactive Experience Revenue: 15M EGP/year</a:t>
            </a:r>
          </a:p>
          <a:p>
            <a:pPr>
              <a:spcBef>
                <a:spcPts val="1200"/>
              </a:spcBef>
              <a:defRPr sz="2000"/>
            </a:pPr>
            <a:r>
              <a:t>• VR Cinema Tickets: 8M EGP/year</a:t>
            </a:r>
          </a:p>
          <a:p>
            <a:pPr>
              <a:spcBef>
                <a:spcPts val="1200"/>
              </a:spcBef>
              <a:defRPr sz="2000"/>
            </a:pPr>
            <a:r>
              <a:t>• AR Photo Booths: 5M EGP/year</a:t>
            </a:r>
          </a:p>
          <a:p>
            <a:pPr>
              <a:spcBef>
                <a:spcPts val="1200"/>
              </a:spcBef>
              <a:defRPr sz="2000"/>
            </a:pPr>
            <a:r>
              <a:t>• Brand Partnerships: 10M EGP/year</a:t>
            </a:r>
          </a:p>
          <a:p>
            <a:pPr>
              <a:spcBef>
                <a:spcPts val="1200"/>
              </a:spcBef>
              <a:defRPr sz="2000"/>
            </a:pPr>
            <a:r>
              <a:t>• Content Creation Services: 12M EGP/year</a:t>
            </a:r>
          </a:p>
          <a:p>
            <a:pPr>
              <a:spcBef>
                <a:spcPts val="1200"/>
              </a:spcBef>
              <a:defRPr sz="2000"/>
            </a:pPr>
            <a:r>
              <a:t>• Total Additional: 50M EGP/year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Risk Assessment &amp; Mitigation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Technology Risk: Low - Proven LED technology</a:t>
            </a:r>
          </a:p>
          <a:p>
            <a:pPr>
              <a:spcBef>
                <a:spcPts val="1200"/>
              </a:spcBef>
              <a:defRPr sz="2000"/>
            </a:pPr>
            <a:r>
              <a:t>• Market Risk: Medium - Growing digital OOH market</a:t>
            </a:r>
          </a:p>
          <a:p>
            <a:pPr>
              <a:spcBef>
                <a:spcPts val="1200"/>
              </a:spcBef>
              <a:defRPr sz="2000"/>
            </a:pPr>
            <a:r>
              <a:t>• Competition Risk: Low - Unique 5-year advantage</a:t>
            </a:r>
          </a:p>
          <a:p>
            <a:pPr>
              <a:spcBef>
                <a:spcPts val="1200"/>
              </a:spcBef>
              <a:defRPr sz="2000"/>
            </a:pPr>
            <a:r>
              <a:t>• Weather Risk: Low - IP68 rated system</a:t>
            </a:r>
          </a:p>
          <a:p>
            <a:pPr>
              <a:spcBef>
                <a:spcPts val="1200"/>
              </a:spcBef>
              <a:defRPr sz="2000"/>
            </a:pPr>
            <a:r>
              <a:t>• Regulatory Risk: Low - Government support</a:t>
            </a:r>
          </a:p>
          <a:p>
            <a:pPr>
              <a:spcBef>
                <a:spcPts val="1200"/>
              </a:spcBef>
              <a:defRPr sz="2000"/>
            </a:pPr>
            <a:r>
              <a:t>• Operational Risk: Medium - Skilled staff needed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Strategic Benefits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Sustainable revenue for tower maintenance</a:t>
            </a:r>
          </a:p>
          <a:p>
            <a:pPr>
              <a:spcBef>
                <a:spcPts val="1200"/>
              </a:spcBef>
              <a:defRPr sz="2000"/>
            </a:pPr>
            <a:r>
              <a:t>• Creates 50+ high-tech jobs</a:t>
            </a:r>
          </a:p>
          <a:p>
            <a:pPr>
              <a:spcBef>
                <a:spcPts val="1200"/>
              </a:spcBef>
              <a:defRPr sz="2000"/>
            </a:pPr>
            <a:r>
              <a:t>• Attracts international attention</a:t>
            </a:r>
          </a:p>
          <a:p>
            <a:pPr>
              <a:spcBef>
                <a:spcPts val="1200"/>
              </a:spcBef>
              <a:defRPr sz="2000"/>
            </a:pPr>
            <a:r>
              <a:t>• Positions Cairo as innovation leader</a:t>
            </a:r>
          </a:p>
          <a:p>
            <a:pPr>
              <a:spcBef>
                <a:spcPts val="1200"/>
              </a:spcBef>
              <a:defRPr sz="2000"/>
            </a:pPr>
            <a:r>
              <a:t>• Enhances visitor experience</a:t>
            </a:r>
          </a:p>
          <a:p>
            <a:pPr>
              <a:spcBef>
                <a:spcPts val="1200"/>
              </a:spcBef>
              <a:defRPr sz="2000"/>
            </a:pPr>
            <a:r>
              <a:t>• Preserves cultural heritage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2286000"/>
            <a:ext cx="82296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0084D2"/>
                </a:solidFill>
              </a:defRPr>
            </a:pPr>
            <a:r>
              <a:t>Thank You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36576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/>
            </a:pPr>
            <a:r>
              <a:t>Cairo Tower Digital Media Upgrade - Investment Analysis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Investment Summary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Total Capital Expenditure: 894.3 million EGP</a:t>
            </a:r>
          </a:p>
          <a:p>
            <a:pPr>
              <a:spcBef>
                <a:spcPts val="1200"/>
              </a:spcBef>
              <a:defRPr sz="2000"/>
            </a:pPr>
            <a:r>
              <a:t>• Annual Operating Expense: 87 million EGP</a:t>
            </a:r>
          </a:p>
          <a:p>
            <a:pPr>
              <a:spcBef>
                <a:spcPts val="1200"/>
              </a:spcBef>
              <a:defRPr sz="2000"/>
            </a:pPr>
            <a:r>
              <a:t>• Project Duration: 5 years (extendable)</a:t>
            </a:r>
          </a:p>
          <a:p>
            <a:pPr>
              <a:spcBef>
                <a:spcPts val="1200"/>
              </a:spcBef>
              <a:defRPr sz="2000"/>
            </a:pPr>
            <a:r>
              <a:t>• Investment Return: ~10 months payback</a:t>
            </a:r>
          </a:p>
          <a:p>
            <a:pPr>
              <a:spcBef>
                <a:spcPts val="1200"/>
              </a:spcBef>
              <a:defRPr sz="2000"/>
            </a:pPr>
            <a:r>
              <a:t>• 5-Year EBITDA: 20.9 billion EGP</a:t>
            </a:r>
          </a:p>
          <a:p>
            <a:pPr>
              <a:spcBef>
                <a:spcPts val="1200"/>
              </a:spcBef>
              <a:defRPr sz="2000"/>
            </a:pPr>
            <a:r>
              <a:t>• Internal Rate of Return: 285%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Capital Expenditure Breakdown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Revenue Model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720 advertising slots per day (2 min each)</a:t>
            </a:r>
          </a:p>
          <a:p>
            <a:pPr>
              <a:spcBef>
                <a:spcPts val="1200"/>
              </a:spcBef>
              <a:defRPr sz="2000"/>
            </a:pPr>
            <a:r>
              <a:t>• Three pricing tiers: Premium/Normal/Low</a:t>
            </a:r>
          </a:p>
          <a:p>
            <a:pPr>
              <a:spcBef>
                <a:spcPts val="1200"/>
              </a:spcBef>
              <a:defRPr sz="2000"/>
            </a:pPr>
            <a:r>
              <a:t>• 248 potential clients daily</a:t>
            </a:r>
          </a:p>
          <a:p>
            <a:pPr>
              <a:spcBef>
                <a:spcPts val="1200"/>
              </a:spcBef>
              <a:defRPr sz="2000"/>
            </a:pPr>
            <a:r>
              <a:t>• 80% target fill rate</a:t>
            </a:r>
          </a:p>
          <a:p>
            <a:pPr>
              <a:spcBef>
                <a:spcPts val="1200"/>
              </a:spcBef>
              <a:defRPr sz="2000"/>
            </a:pPr>
            <a:r>
              <a:t>• Dynamic pricing for peak periods</a:t>
            </a:r>
          </a:p>
          <a:p>
            <a:pPr>
              <a:spcBef>
                <a:spcPts val="1200"/>
              </a:spcBef>
              <a:defRPr sz="2000"/>
            </a:pPr>
            <a:r>
              <a:t>• Premium positioning available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Pricing by Time Period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Daily Revenue Breakdown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1188720"/>
            <a:ext cx="77724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defRPr sz="2000"/>
            </a:pPr>
            <a:r>
              <a:t>• Premium Slots: 120 slots × 150,000 EGP = 18M EGP</a:t>
            </a:r>
          </a:p>
          <a:p>
            <a:pPr>
              <a:spcBef>
                <a:spcPts val="1200"/>
              </a:spcBef>
              <a:defRPr sz="2000"/>
            </a:pPr>
            <a:r>
              <a:t>• Normal Slots: 240 slots × 75,000 EGP = 18M EGP</a:t>
            </a:r>
          </a:p>
          <a:p>
            <a:pPr>
              <a:spcBef>
                <a:spcPts val="1200"/>
              </a:spcBef>
              <a:defRPr sz="2000"/>
            </a:pPr>
            <a:r>
              <a:t>• Low Slots: 360 slots × 35,000 EGP = 12.6M EGP</a:t>
            </a:r>
          </a:p>
          <a:p>
            <a:pPr>
              <a:spcBef>
                <a:spcPts val="1200"/>
              </a:spcBef>
              <a:defRPr sz="2000"/>
            </a:pPr>
            <a:r>
              <a:t>• Total at 80% fill: 38.4M EGP daily</a:t>
            </a:r>
          </a:p>
          <a:p>
            <a:pPr>
              <a:spcBef>
                <a:spcPts val="1200"/>
              </a:spcBef>
              <a:defRPr sz="2000"/>
            </a:pPr>
            <a:r>
              <a:t>• Gross daily revenue: 48.6M EGP</a:t>
            </a:r>
          </a:p>
          <a:p>
            <a:pPr>
              <a:spcBef>
                <a:spcPts val="1200"/>
              </a:spcBef>
              <a:defRPr sz="2000"/>
            </a:pPr>
            <a:r>
              <a:t>• Effective rate: 67,500 EGP average per slot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Monthly Revenue Projection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0084D2"/>
                </a:solidFill>
              </a:defRPr>
            </a:pPr>
            <a:r>
              <a:t>5-Year Financial Summary</a:t>
            </a:r>
          </a:p>
        </p:txBody>
      </p:sp>
      <p:graphicFrame>
        <p:nvGraphicFramePr>
          <p:cNvPr id="3" name="Chart 2"/>
          <p:cNvGraphicFramePr>
            <a:graphicFrameLocks noGrp="1"/>
          </p:cNvGraphicFramePr>
          <p:nvPr/>
        </p:nvGraphicFramePr>
        <p:xfrm>
          <a:off x="457200" y="1188720"/>
          <a:ext cx="8229600" cy="4114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743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200" b="1">
                <a:solidFill>
                  <a:srgbClr val="0084D2"/>
                </a:solidFill>
              </a:defRPr>
            </a:pPr>
            <a:r>
              <a:t>Return on Investment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Investment Metrics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Total Investment: 894.3M EGP</a:t>
            </a:r>
          </a:p>
          <a:p>
            <a:pPr>
              <a:spcBef>
                <a:spcPts val="800"/>
              </a:spcBef>
              <a:defRPr sz="1600"/>
            </a:pPr>
            <a:r>
              <a:t>• Payback Period: 10 months</a:t>
            </a:r>
          </a:p>
          <a:p>
            <a:pPr>
              <a:spcBef>
                <a:spcPts val="800"/>
              </a:spcBef>
              <a:defRPr sz="1600"/>
            </a:pPr>
            <a:r>
              <a:t>• 5-Year Revenue: 21.4B EGP</a:t>
            </a:r>
          </a:p>
          <a:p>
            <a:pPr>
              <a:spcBef>
                <a:spcPts val="800"/>
              </a:spcBef>
              <a:defRPr sz="1600"/>
            </a:pPr>
            <a:r>
              <a:t>• 5-Year EBITDA: 20.9B EGP</a:t>
            </a:r>
          </a:p>
          <a:p>
            <a:pPr>
              <a:spcBef>
                <a:spcPts val="800"/>
              </a:spcBef>
              <a:defRPr sz="1600"/>
            </a:pPr>
            <a:r>
              <a:t>• ROI: 2,285%</a:t>
            </a:r>
          </a:p>
          <a:p>
            <a:pPr>
              <a:spcBef>
                <a:spcPts val="800"/>
              </a:spcBef>
              <a:defRPr sz="1600"/>
            </a:pPr>
            <a:r>
              <a:t>• IRR: 285%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663440" y="1097280"/>
            <a:ext cx="384048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 b="1">
                <a:solidFill>
                  <a:srgbClr val="0064A0"/>
                </a:solidFill>
              </a:defRPr>
            </a:pPr>
            <a:r>
              <a:t>Value Drivers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63440" y="1554480"/>
            <a:ext cx="384048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/>
            </a:pPr>
            <a:r>
              <a:t>• Prime location visibility</a:t>
            </a:r>
          </a:p>
          <a:p>
            <a:pPr>
              <a:spcBef>
                <a:spcPts val="800"/>
              </a:spcBef>
              <a:defRPr sz="1600"/>
            </a:pPr>
            <a:r>
              <a:t>• Massive 3,300 m² canvas</a:t>
            </a:r>
          </a:p>
          <a:p>
            <a:pPr>
              <a:spcBef>
                <a:spcPts val="800"/>
              </a:spcBef>
              <a:defRPr sz="1600"/>
            </a:pPr>
            <a:r>
              <a:t>• Limited competition</a:t>
            </a:r>
          </a:p>
          <a:p>
            <a:pPr>
              <a:spcBef>
                <a:spcPts val="800"/>
              </a:spcBef>
              <a:defRPr sz="1600"/>
            </a:pPr>
            <a:r>
              <a:t>• Growing advertising market</a:t>
            </a:r>
          </a:p>
          <a:p>
            <a:pPr>
              <a:spcBef>
                <a:spcPts val="800"/>
              </a:spcBef>
              <a:defRPr sz="1600"/>
            </a:pPr>
            <a:r>
              <a:t>• Tourist foot traffic</a:t>
            </a:r>
          </a:p>
          <a:p>
            <a:pPr>
              <a:spcBef>
                <a:spcPts val="800"/>
              </a:spcBef>
              <a:defRPr sz="1600"/>
            </a:pPr>
            <a:r>
              <a:t>• Premium brand appeal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