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(Million EGP)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Daily Revenue</c:v>
                </c:pt>
                <c:pt idx="1">
                  <c:v>Monthly Revenue</c:v>
                </c:pt>
                <c:pt idx="2">
                  <c:v>Annual Revenue</c:v>
                </c:pt>
                <c:pt idx="3">
                  <c:v>5-Year Revenue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11.9</c:v>
                </c:pt>
                <c:pt idx="1">
                  <c:v>357.6</c:v>
                </c:pt>
                <c:pt idx="2">
                  <c:v>4291.2</c:v>
                </c:pt>
                <c:pt idx="3">
                  <c:v>21456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(B EGP)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3.9</c:v>
                </c:pt>
                <c:pt idx="1">
                  <c:v>4.1</c:v>
                </c:pt>
                <c:pt idx="2">
                  <c:v>4.3</c:v>
                </c:pt>
                <c:pt idx="3">
                  <c:v>4.5</c:v>
                </c:pt>
                <c:pt idx="4">
                  <c:v>4.7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EBITDA (B EGP)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3.7</c:v>
                </c:pt>
                <c:pt idx="1">
                  <c:v>3.9</c:v>
                </c:pt>
                <c:pt idx="2">
                  <c:v>4.1</c:v>
                </c:pt>
                <c:pt idx="3">
                  <c:v>4.3</c:v>
                </c:pt>
                <c:pt idx="4">
                  <c:v>4.5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 Share %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Premium Periods</c:v>
                </c:pt>
                <c:pt idx="1">
                  <c:v>Normal Periods</c:v>
                </c:pt>
                <c:pt idx="2">
                  <c:v>Low Periods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</c:v>
                </c:pt>
                <c:pt idx="1">
                  <c:v>35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84D2"/>
                </a:solidFill>
              </a:defRPr>
            </a:pPr>
            <a:r>
              <a:t>Cairo Tower Digital Media Upgrade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05050"/>
                </a:solidFill>
              </a:defRPr>
            </a:pPr>
            <a:r>
              <a:t>Transforming Egypt's Iconic Landmark into the World's Largest Digital Canvas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Implementation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Phase 1 (Months 1-6): Design &amp; Procurement</a:t>
            </a:r>
          </a:p>
          <a:p>
            <a:pPr>
              <a:spcBef>
                <a:spcPts val="1200"/>
              </a:spcBef>
              <a:defRPr sz="2000"/>
            </a:pPr>
            <a:r>
              <a:t>• Phase 2 (Months 7-12): Installation &amp; Testing</a:t>
            </a:r>
          </a:p>
          <a:p>
            <a:pPr>
              <a:spcBef>
                <a:spcPts val="1200"/>
              </a:spcBef>
              <a:defRPr sz="2000"/>
            </a:pPr>
            <a:r>
              <a:t>• Phase 3 (Months 13-18): Launch &amp; Optimization</a:t>
            </a:r>
          </a:p>
          <a:p>
            <a:pPr>
              <a:spcBef>
                <a:spcPts val="1200"/>
              </a:spcBef>
              <a:defRPr sz="2000"/>
            </a:pPr>
            <a:r>
              <a:t>• Phase 4 (Ongoing): Content &amp; Experience Development</a:t>
            </a:r>
          </a:p>
          <a:p>
            <a:pPr>
              <a:spcBef>
                <a:spcPts val="1200"/>
              </a:spcBef>
              <a:defRPr sz="2000"/>
            </a:pPr>
            <a:r>
              <a:t>• Soft launch target: Month 18</a:t>
            </a:r>
          </a:p>
          <a:p>
            <a:pPr>
              <a:spcBef>
                <a:spcPts val="1200"/>
              </a:spcBef>
              <a:defRPr sz="2000"/>
            </a:pPr>
            <a:r>
              <a:t>• Full operation: Month 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Economic &amp; Cultural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Creates 50+ high-tech jobs</a:t>
            </a:r>
          </a:p>
          <a:p>
            <a:pPr>
              <a:spcBef>
                <a:spcPts val="1200"/>
              </a:spcBef>
              <a:defRPr sz="2000"/>
            </a:pPr>
            <a:r>
              <a:t>• Generates sustainable revenue for tower upkeep</a:t>
            </a:r>
          </a:p>
          <a:p>
            <a:pPr>
              <a:spcBef>
                <a:spcPts val="1200"/>
              </a:spcBef>
              <a:defRPr sz="2000"/>
            </a:pPr>
            <a:r>
              <a:t>• Attracts international tourists and brands</a:t>
            </a:r>
          </a:p>
          <a:p>
            <a:pPr>
              <a:spcBef>
                <a:spcPts val="1200"/>
              </a:spcBef>
              <a:defRPr sz="2000"/>
            </a:pPr>
            <a:r>
              <a:t>• Positions Cairo as innovation hub</a:t>
            </a:r>
          </a:p>
          <a:p>
            <a:pPr>
              <a:spcBef>
                <a:spcPts val="1200"/>
              </a:spcBef>
              <a:defRPr sz="2000"/>
            </a:pPr>
            <a:r>
              <a:t>• Preserves architectural character with transparent LED</a:t>
            </a:r>
          </a:p>
          <a:p>
            <a:pPr>
              <a:spcBef>
                <a:spcPts val="1200"/>
              </a:spcBef>
              <a:defRPr sz="2000"/>
            </a:pPr>
            <a:r>
              <a:t>• Creates new cultural storytelling platform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2860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0084D2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Cairo Tower Digital Media Upgrade Project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Executive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3,300 m² LED mesh screen - world's largest digital display</a:t>
            </a:r>
          </a:p>
          <a:p>
            <a:pPr>
              <a:spcBef>
                <a:spcPts val="1200"/>
              </a:spcBef>
              <a:defRPr sz="2000"/>
            </a:pPr>
            <a:r>
              <a:t>• Strategic location at 187m elevation overlooking Cairo</a:t>
            </a:r>
          </a:p>
          <a:p>
            <a:pPr>
              <a:spcBef>
                <a:spcPts val="1200"/>
              </a:spcBef>
              <a:defRPr sz="2000"/>
            </a:pPr>
            <a:r>
              <a:t>• Revolutionary advertising platform with 720 daily slots</a:t>
            </a:r>
          </a:p>
          <a:p>
            <a:pPr>
              <a:spcBef>
                <a:spcPts val="1200"/>
              </a:spcBef>
              <a:defRPr sz="2000"/>
            </a:pPr>
            <a:r>
              <a:t>• Projected 5-year revenue: 21.4 billion EGP</a:t>
            </a:r>
          </a:p>
          <a:p>
            <a:pPr>
              <a:spcBef>
                <a:spcPts val="1200"/>
              </a:spcBef>
              <a:defRPr sz="2000"/>
            </a:pPr>
            <a:r>
              <a:t>• Investment payback: approximately 10 months</a:t>
            </a:r>
          </a:p>
          <a:p>
            <a:pPr>
              <a:spcBef>
                <a:spcPts val="1200"/>
              </a:spcBef>
              <a:defRPr sz="2000"/>
            </a:pPr>
            <a:r>
              <a:t>• Enhances cultural heritage with interactive experiences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Project 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Create a global landmark of digital innovation</a:t>
            </a:r>
          </a:p>
          <a:p>
            <a:pPr>
              <a:spcBef>
                <a:spcPts val="1200"/>
              </a:spcBef>
              <a:defRPr sz="2000"/>
            </a:pPr>
            <a:r>
              <a:t>• Revolutionize outdoor advertising in the Middle East</a:t>
            </a:r>
          </a:p>
          <a:p>
            <a:pPr>
              <a:spcBef>
                <a:spcPts val="1200"/>
              </a:spcBef>
              <a:defRPr sz="2000"/>
            </a:pPr>
            <a:r>
              <a:t>• Generate sustainable revenue for tower maintenance</a:t>
            </a:r>
          </a:p>
          <a:p>
            <a:pPr>
              <a:spcBef>
                <a:spcPts val="1200"/>
              </a:spcBef>
              <a:defRPr sz="2000"/>
            </a:pPr>
            <a:r>
              <a:t>• Provide immersive cultural experiences for visitors</a:t>
            </a:r>
          </a:p>
          <a:p>
            <a:pPr>
              <a:spcBef>
                <a:spcPts val="1200"/>
              </a:spcBef>
              <a:defRPr sz="2000"/>
            </a:pPr>
            <a:r>
              <a:t>• Position Cairo as a leader in smart city technology</a:t>
            </a:r>
          </a:p>
          <a:p>
            <a:pPr>
              <a:spcBef>
                <a:spcPts val="1200"/>
              </a:spcBef>
              <a:defRPr sz="2000"/>
            </a:pPr>
            <a:r>
              <a:t>• Transform an iconic structure into a dynamic media platform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Revenue Projections Overview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Investment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Capital Expenditure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LED Screen: 620M EGP</a:t>
            </a:r>
          </a:p>
          <a:p>
            <a:pPr>
              <a:spcBef>
                <a:spcPts val="800"/>
              </a:spcBef>
              <a:defRPr sz="1600"/>
            </a:pPr>
            <a:r>
              <a:t>• Control Systems: 85M EGP</a:t>
            </a:r>
          </a:p>
          <a:p>
            <a:pPr>
              <a:spcBef>
                <a:spcPts val="800"/>
              </a:spcBef>
              <a:defRPr sz="1600"/>
            </a:pPr>
            <a:r>
              <a:t>• Creative Studio: 45M EGP</a:t>
            </a:r>
          </a:p>
          <a:p>
            <a:pPr>
              <a:spcBef>
                <a:spcPts val="800"/>
              </a:spcBef>
              <a:defRPr sz="1600"/>
            </a:pPr>
            <a:r>
              <a:t>• Interactive Experiences: 72M EGP</a:t>
            </a:r>
          </a:p>
          <a:p>
            <a:pPr>
              <a:spcBef>
                <a:spcPts val="800"/>
              </a:spcBef>
              <a:defRPr sz="1600"/>
            </a:pPr>
            <a:r>
              <a:t>• Infrastructure: 72.3M EGP</a:t>
            </a:r>
          </a:p>
          <a:p>
            <a:pPr>
              <a:spcBef>
                <a:spcPts val="800"/>
              </a:spcBef>
              <a:defRPr sz="1600"/>
            </a:pPr>
            <a:r>
              <a:t>• Total: 894.3M EGP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Operating Expenses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344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Annual Maintenance: 35M EGP</a:t>
            </a:r>
          </a:p>
          <a:p>
            <a:pPr>
              <a:spcBef>
                <a:spcPts val="800"/>
              </a:spcBef>
              <a:defRPr sz="1600"/>
            </a:pPr>
            <a:r>
              <a:t>• Content Creation: 32M EGP</a:t>
            </a:r>
          </a:p>
          <a:p>
            <a:pPr>
              <a:spcBef>
                <a:spcPts val="800"/>
              </a:spcBef>
              <a:defRPr sz="1600"/>
            </a:pPr>
            <a:r>
              <a:t>• Operations: 20M EGP</a:t>
            </a:r>
          </a:p>
          <a:p>
            <a:pPr>
              <a:spcBef>
                <a:spcPts val="800"/>
              </a:spcBef>
              <a:defRPr sz="1600"/>
            </a:pPr>
            <a:r>
              <a:t>• Total Annual: 87M EGP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5-Year Financial Projection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Revenue Distribution by Time Period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Client Tiers &amp; Pricing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Premium Tier (18:00-02:00): 150,000 EGP per 2-min slot</a:t>
            </a:r>
          </a:p>
          <a:p>
            <a:pPr>
              <a:spcBef>
                <a:spcPts val="1200"/>
              </a:spcBef>
              <a:defRPr sz="2000"/>
            </a:pPr>
            <a:r>
              <a:t>• Normal Tier (10:00-18:00): 75,000 EGP per 2-min slot</a:t>
            </a:r>
          </a:p>
          <a:p>
            <a:pPr>
              <a:spcBef>
                <a:spcPts val="1200"/>
              </a:spcBef>
              <a:defRPr sz="2000"/>
            </a:pPr>
            <a:r>
              <a:t>• Low Tier (02:00-10:00): 35,000 EGP per 2-min slot</a:t>
            </a:r>
          </a:p>
          <a:p>
            <a:pPr>
              <a:spcBef>
                <a:spcPts val="1200"/>
              </a:spcBef>
              <a:defRPr sz="2000"/>
            </a:pPr>
            <a:r>
              <a:t>• Volume discounts available for annual contracts</a:t>
            </a:r>
          </a:p>
          <a:p>
            <a:pPr>
              <a:spcBef>
                <a:spcPts val="1200"/>
              </a:spcBef>
              <a:defRPr sz="2000"/>
            </a:pPr>
            <a:r>
              <a:t>• Prime position premiums for peak hours</a:t>
            </a:r>
          </a:p>
          <a:p>
            <a:pPr>
              <a:spcBef>
                <a:spcPts val="1200"/>
              </a:spcBef>
              <a:defRPr sz="2000"/>
            </a:pPr>
            <a:r>
              <a:t>• Custom packages for major brands and events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Technology &amp; Partners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LED Panels: Industry-leading manufacturers</a:t>
            </a:r>
          </a:p>
          <a:p>
            <a:pPr>
              <a:spcBef>
                <a:spcPts val="1200"/>
              </a:spcBef>
              <a:defRPr sz="2000"/>
            </a:pPr>
            <a:r>
              <a:t>• Control System: NovaStar 4K processing</a:t>
            </a:r>
          </a:p>
          <a:p>
            <a:pPr>
              <a:spcBef>
                <a:spcPts val="1200"/>
              </a:spcBef>
              <a:defRPr sz="2000"/>
            </a:pPr>
            <a:r>
              <a:t>• Content Management: Cloud-based platform</a:t>
            </a:r>
          </a:p>
          <a:p>
            <a:pPr>
              <a:spcBef>
                <a:spcPts val="1200"/>
              </a:spcBef>
              <a:defRPr sz="2000"/>
            </a:pPr>
            <a:r>
              <a:t>• Creative Software: Adobe CC, Cinema 4D, Houdini</a:t>
            </a:r>
          </a:p>
          <a:p>
            <a:pPr>
              <a:spcBef>
                <a:spcPts val="1200"/>
              </a:spcBef>
              <a:defRPr sz="2000"/>
            </a:pPr>
            <a:r>
              <a:t>• Storage: 96TB NAS for content library</a:t>
            </a:r>
          </a:p>
          <a:p>
            <a:pPr>
              <a:spcBef>
                <a:spcPts val="1200"/>
              </a:spcBef>
              <a:defRPr sz="2000"/>
            </a:pPr>
            <a:r>
              <a:t>• Network: Dual fiber redundancy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