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Resolution (Mpx)</c:v>
                </c:pt>
                <c:pt idx="1">
                  <c:v>Pixel Density</c:v>
                </c:pt>
                <c:pt idx="2">
                  <c:v>Brightness (nits)</c:v>
                </c:pt>
                <c:pt idx="3">
                  <c:v>Refresh (Hz)</c:v>
                </c:pt>
                <c:pt idx="4">
                  <c:v>View Angle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26</c:v>
                </c:pt>
                <c:pt idx="1">
                  <c:v>3906</c:v>
                </c:pt>
                <c:pt idx="2">
                  <c:v>6000</c:v>
                </c:pt>
                <c:pt idx="3">
                  <c:v>3840</c:v>
                </c:pt>
                <c:pt idx="4">
                  <c:v>140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0084D2"/>
                </a:solidFill>
              </a:defRPr>
            </a:pPr>
            <a:r>
              <a:t>Technical Specifications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657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505050"/>
                </a:solidFill>
              </a:defRPr>
            </a:pPr>
            <a:r>
              <a:t>Cairo Tower LED Mesh Display System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Environmental Specifications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1887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/>
            </a:pPr>
            <a:r>
              <a:t>• Wind Load: 240 km/h rated</a:t>
            </a:r>
          </a:p>
          <a:p>
            <a:pPr>
              <a:spcBef>
                <a:spcPts val="1200"/>
              </a:spcBef>
              <a:defRPr sz="2000"/>
            </a:pPr>
            <a:r>
              <a:t>• Seismic: Zone 2 compliant</a:t>
            </a:r>
          </a:p>
          <a:p>
            <a:pPr>
              <a:spcBef>
                <a:spcPts val="1200"/>
              </a:spcBef>
              <a:defRPr sz="2000"/>
            </a:pPr>
            <a:r>
              <a:t>• Lightning: Full grounding system</a:t>
            </a:r>
          </a:p>
          <a:p>
            <a:pPr>
              <a:spcBef>
                <a:spcPts val="1200"/>
              </a:spcBef>
              <a:defRPr sz="2000"/>
            </a:pPr>
            <a:r>
              <a:t>• EMI/RFI: Shielded design</a:t>
            </a:r>
          </a:p>
          <a:p>
            <a:pPr>
              <a:spcBef>
                <a:spcPts val="1200"/>
              </a:spcBef>
              <a:defRPr sz="2000"/>
            </a:pPr>
            <a:r>
              <a:t>• Noise Level: &lt;65dB at 1m</a:t>
            </a:r>
          </a:p>
          <a:p>
            <a:pPr>
              <a:spcBef>
                <a:spcPts val="1200"/>
              </a:spcBef>
              <a:defRPr sz="2000"/>
            </a:pPr>
            <a:r>
              <a:t>• Fire Rating: Class B1 materials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Maintenance &amp; Support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1887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/>
            </a:pPr>
            <a:r>
              <a:t>• Remote Diagnostics: 24/7 monitoring</a:t>
            </a:r>
          </a:p>
          <a:p>
            <a:pPr>
              <a:spcBef>
                <a:spcPts val="1200"/>
              </a:spcBef>
              <a:defRPr sz="2000"/>
            </a:pPr>
            <a:r>
              <a:t>• Preventive Maintenance: Monthly</a:t>
            </a:r>
          </a:p>
          <a:p>
            <a:pPr>
              <a:spcBef>
                <a:spcPts val="1200"/>
              </a:spcBef>
              <a:defRPr sz="2000"/>
            </a:pPr>
            <a:r>
              <a:t>• Panel Replacement: &lt;4 hours</a:t>
            </a:r>
          </a:p>
          <a:p>
            <a:pPr>
              <a:spcBef>
                <a:spcPts val="1200"/>
              </a:spcBef>
              <a:defRPr sz="2000"/>
            </a:pPr>
            <a:r>
              <a:t>• Software Updates: Quarterly</a:t>
            </a:r>
          </a:p>
          <a:p>
            <a:pPr>
              <a:spcBef>
                <a:spcPts val="1200"/>
              </a:spcBef>
              <a:defRPr sz="2000"/>
            </a:pPr>
            <a:r>
              <a:t>• Spare Parts: 5% inventory on-site</a:t>
            </a:r>
          </a:p>
          <a:p>
            <a:pPr>
              <a:spcBef>
                <a:spcPts val="1200"/>
              </a:spcBef>
              <a:defRPr sz="2000"/>
            </a:pPr>
            <a:r>
              <a:t>• Warranty: 5-year comprehensive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084D2"/>
                </a:solidFill>
              </a:defRPr>
            </a:pPr>
            <a:r>
              <a:t>Key Specifications Summary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" y="1188720"/>
          <a:ext cx="8229600" cy="41148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828800" y="228600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0084D2"/>
                </a:solidFill>
              </a:defRPr>
            </a:pPr>
            <a:r>
              <a:t>Thank You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3657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/>
            </a:pPr>
            <a:r>
              <a:t>Cairo Tower LED Technical Specifications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LED Mesh Display System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1887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/>
            </a:pPr>
            <a:r>
              <a:t>• Total Area: 3,300 m² (35,520 ft²)</a:t>
            </a:r>
          </a:p>
          <a:p>
            <a:pPr>
              <a:spcBef>
                <a:spcPts val="1200"/>
              </a:spcBef>
              <a:defRPr sz="2000"/>
            </a:pPr>
            <a:r>
              <a:t>• Pixel Pitch: P16 (16mm spacing)</a:t>
            </a:r>
          </a:p>
          <a:p>
            <a:pPr>
              <a:spcBef>
                <a:spcPts val="1200"/>
              </a:spcBef>
              <a:defRPr sz="2000"/>
            </a:pPr>
            <a:r>
              <a:t>• Brightness: 6,000 nits ( daylight visible)</a:t>
            </a:r>
          </a:p>
          <a:p>
            <a:pPr>
              <a:spcBef>
                <a:spcPts val="1200"/>
              </a:spcBef>
              <a:defRPr sz="2000"/>
            </a:pPr>
            <a:r>
              <a:t>• Transparency: 50% light transmission</a:t>
            </a:r>
          </a:p>
          <a:p>
            <a:pPr>
              <a:spcBef>
                <a:spcPts val="1200"/>
              </a:spcBef>
              <a:defRPr sz="2000"/>
            </a:pPr>
            <a:r>
              <a:t>• Weather Rating: IP68 (waterproof)</a:t>
            </a:r>
          </a:p>
          <a:p>
            <a:pPr>
              <a:spcBef>
                <a:spcPts val="1200"/>
              </a:spcBef>
              <a:defRPr sz="2000"/>
            </a:pPr>
            <a:r>
              <a:t>• Operating Temp: -20°C to +60°C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LED Technology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1887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/>
            </a:pPr>
            <a:r>
              <a:t>• Module Type: Transparent LED mesh panels</a:t>
            </a:r>
          </a:p>
          <a:p>
            <a:pPr>
              <a:spcBef>
                <a:spcPts val="1200"/>
              </a:spcBef>
              <a:defRPr sz="2000"/>
            </a:pPr>
            <a:r>
              <a:t>• Color Depth: Full RGB, 16.7 million colors</a:t>
            </a:r>
          </a:p>
          <a:p>
            <a:pPr>
              <a:spcBef>
                <a:spcPts val="1200"/>
              </a:spcBef>
              <a:defRPr sz="2000"/>
            </a:pPr>
            <a:r>
              <a:t>• Refresh Rate: 3,840 Hz (no flicker)</a:t>
            </a:r>
          </a:p>
          <a:p>
            <a:pPr>
              <a:spcBef>
                <a:spcPts val="1200"/>
              </a:spcBef>
              <a:defRPr sz="2000"/>
            </a:pPr>
            <a:r>
              <a:t>• Viewing Angle: 140° horizontal/vertical</a:t>
            </a:r>
          </a:p>
          <a:p>
            <a:pPr>
              <a:spcBef>
                <a:spcPts val="1200"/>
              </a:spcBef>
              <a:defRPr sz="2000"/>
            </a:pPr>
            <a:r>
              <a:t>• Lifespan: 100,000 hours (11+ years)</a:t>
            </a:r>
          </a:p>
          <a:p>
            <a:pPr>
              <a:spcBef>
                <a:spcPts val="1200"/>
              </a:spcBef>
              <a:defRPr sz="2000"/>
            </a:pPr>
            <a:r>
              <a:t>• Energy Consumption: ≤800W per m² average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Display Architecture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3840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064A0"/>
                </a:solidFill>
              </a:defRPr>
            </a:pPr>
            <a:r>
              <a:t>Panel Configuration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54480"/>
            <a:ext cx="384048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defRPr sz="1600"/>
            </a:pPr>
            <a:r>
              <a:t>• Modular 500x1000mm panels</a:t>
            </a:r>
          </a:p>
          <a:p>
            <a:pPr>
              <a:spcBef>
                <a:spcPts val="800"/>
              </a:spcBef>
              <a:defRPr sz="1600"/>
            </a:pPr>
            <a:r>
              <a:t>• Seamless edge-to-edge display</a:t>
            </a:r>
          </a:p>
          <a:p>
            <a:pPr>
              <a:spcBef>
                <a:spcPts val="800"/>
              </a:spcBef>
              <a:defRPr sz="1600"/>
            </a:pPr>
            <a:r>
              <a:t>• Curved surface adaptation</a:t>
            </a:r>
          </a:p>
          <a:p>
            <a:pPr>
              <a:spcBef>
                <a:spcPts val="800"/>
              </a:spcBef>
              <a:defRPr sz="1600"/>
            </a:pPr>
            <a:r>
              <a:t>• Redundant power modules</a:t>
            </a:r>
          </a:p>
          <a:p>
            <a:pPr>
              <a:spcBef>
                <a:spcPts val="800"/>
              </a:spcBef>
              <a:defRPr sz="1600"/>
            </a:pPr>
            <a:r>
              <a:t>• Hot-swappable components</a:t>
            </a:r>
          </a:p>
          <a:p>
            <a:pPr>
              <a:spcBef>
                <a:spcPts val="800"/>
              </a:spcBef>
              <a:defRPr sz="1600"/>
            </a:pPr>
            <a:r>
              <a:t>• Remote monitoring enabled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63440" y="1097280"/>
            <a:ext cx="3840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064A0"/>
                </a:solidFill>
              </a:defRPr>
            </a:pPr>
            <a:r>
              <a:t>Structural Integration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63440" y="1554480"/>
            <a:ext cx="384048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defRPr sz="1600"/>
            </a:pPr>
            <a:r>
              <a:t>• Minimal impact on tower aesthetics</a:t>
            </a:r>
          </a:p>
          <a:p>
            <a:pPr>
              <a:spcBef>
                <a:spcPts val="800"/>
              </a:spcBef>
              <a:defRPr sz="1600"/>
            </a:pPr>
            <a:r>
              <a:t>• Wind load engineered design</a:t>
            </a:r>
          </a:p>
          <a:p>
            <a:pPr>
              <a:spcBef>
                <a:spcPts val="800"/>
              </a:spcBef>
              <a:defRPr sz="1600"/>
            </a:pPr>
            <a:r>
              <a:t>• Safety factors built-in</a:t>
            </a:r>
          </a:p>
          <a:p>
            <a:pPr>
              <a:spcBef>
                <a:spcPts val="800"/>
              </a:spcBef>
              <a:defRPr sz="1600"/>
            </a:pPr>
            <a:r>
              <a:t>• Cable management concealed</a:t>
            </a:r>
          </a:p>
          <a:p>
            <a:pPr>
              <a:spcBef>
                <a:spcPts val="800"/>
              </a:spcBef>
              <a:defRPr sz="1600"/>
            </a:pPr>
            <a:r>
              <a:t>• Anti-vibration mounting</a:t>
            </a:r>
          </a:p>
          <a:p>
            <a:pPr>
              <a:spcBef>
                <a:spcPts val="800"/>
              </a:spcBef>
              <a:defRPr sz="1600"/>
            </a:pPr>
            <a:r>
              <a:t>• Access for maintenance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NovaStar 4K Control System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1887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/>
            </a:pPr>
            <a:r>
              <a:t>• Processing: NovaStar MCTRL4K</a:t>
            </a:r>
          </a:p>
          <a:p>
            <a:pPr>
              <a:spcBef>
                <a:spcPts val="1200"/>
              </a:spcBef>
              <a:defRPr sz="2000"/>
            </a:pPr>
            <a:r>
              <a:t>• Video Inputs: 4x 4K @60Hz</a:t>
            </a:r>
          </a:p>
          <a:p>
            <a:pPr>
              <a:spcBef>
                <a:spcPts val="1200"/>
              </a:spcBef>
              <a:defRPr sz="2000"/>
            </a:pPr>
            <a:r>
              <a:t>• Output: 16x Gigabit Ethernet ports</a:t>
            </a:r>
          </a:p>
          <a:p>
            <a:pPr>
              <a:spcBef>
                <a:spcPts val="1200"/>
              </a:spcBef>
              <a:defRPr sz="2000"/>
            </a:pPr>
            <a:r>
              <a:t>• Color Depth: 16-bit processing</a:t>
            </a:r>
          </a:p>
          <a:p>
            <a:pPr>
              <a:spcBef>
                <a:spcPts val="1200"/>
              </a:spcBef>
              <a:defRPr sz="2000"/>
            </a:pPr>
            <a:r>
              <a:t>• HDR Support: Yes (HDR10/HLG)</a:t>
            </a:r>
          </a:p>
          <a:p>
            <a:pPr>
              <a:spcBef>
                <a:spcPts val="1200"/>
              </a:spcBef>
              <a:defRPr sz="2000"/>
            </a:pPr>
            <a:r>
              <a:t>• Refresh Rate: Up to 3840Hz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Network &amp; Connectivity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1887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/>
            </a:pPr>
            <a:r>
              <a:t>• Primary: Fiber optic connection</a:t>
            </a:r>
          </a:p>
          <a:p>
            <a:pPr>
              <a:spcBef>
                <a:spcPts val="1200"/>
              </a:spcBef>
              <a:defRPr sz="2000"/>
            </a:pPr>
            <a:r>
              <a:t>• Backup: Secondary fiber link</a:t>
            </a:r>
          </a:p>
          <a:p>
            <a:pPr>
              <a:spcBef>
                <a:spcPts val="1200"/>
              </a:spcBef>
              <a:defRPr sz="2000"/>
            </a:pPr>
            <a:r>
              <a:t>• Protocol: sRGB, HDR support</a:t>
            </a:r>
          </a:p>
          <a:p>
            <a:pPr>
              <a:spcBef>
                <a:spcPts val="1200"/>
              </a:spcBef>
              <a:defRPr sz="2000"/>
            </a:pPr>
            <a:r>
              <a:t>• Latency: &lt;16ms end-to-end</a:t>
            </a:r>
          </a:p>
          <a:p>
            <a:pPr>
              <a:spcBef>
                <a:spcPts val="1200"/>
              </a:spcBef>
              <a:defRPr sz="2000"/>
            </a:pPr>
            <a:r>
              <a:t>• Remote Access: VPN secured</a:t>
            </a:r>
          </a:p>
          <a:p>
            <a:pPr>
              <a:spcBef>
                <a:spcPts val="1200"/>
              </a:spcBef>
              <a:defRPr sz="2000"/>
            </a:pPr>
            <a:r>
              <a:t>• Content Sync: Real-time cloud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Creative Production Studio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3840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064A0"/>
                </a:solidFill>
              </a:defRPr>
            </a:pPr>
            <a:r>
              <a:t>Hardware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54480"/>
            <a:ext cx="384048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defRPr sz="1600"/>
            </a:pPr>
            <a:r>
              <a:t>• 2x Production Workstations</a:t>
            </a:r>
          </a:p>
          <a:p>
            <a:pPr>
              <a:spcBef>
                <a:spcPts val="800"/>
              </a:spcBef>
              <a:defRPr sz="1600"/>
            </a:pPr>
            <a:r>
              <a:t>• 96TB NAS Storage Array</a:t>
            </a:r>
          </a:p>
          <a:p>
            <a:pPr>
              <a:spcBef>
                <a:spcPts val="800"/>
              </a:spcBef>
              <a:defRPr sz="1600"/>
            </a:pPr>
            <a:r>
              <a:t>• 4K Reference Monitors</a:t>
            </a:r>
          </a:p>
          <a:p>
            <a:pPr>
              <a:spcBef>
                <a:spcPts val="800"/>
              </a:spcBef>
              <a:defRPr sz="1600"/>
            </a:pPr>
            <a:r>
              <a:t>• Rendering Farm (50 cores)</a:t>
            </a:r>
          </a:p>
          <a:p>
            <a:pPr>
              <a:spcBef>
                <a:spcPts val="800"/>
              </a:spcBef>
              <a:defRPr sz="1600"/>
            </a:pPr>
            <a:r>
              <a:t>• Audio Production Suite</a:t>
            </a:r>
          </a:p>
          <a:p>
            <a:pPr>
              <a:spcBef>
                <a:spcPts val="800"/>
              </a:spcBef>
              <a:defRPr sz="1600"/>
            </a:pPr>
            <a:r>
              <a:t>• VR Development Station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63440" y="1097280"/>
            <a:ext cx="3840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064A0"/>
                </a:solidFill>
              </a:defRPr>
            </a:pPr>
            <a:r>
              <a:t>Software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63440" y="1554480"/>
            <a:ext cx="384048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defRPr sz="1600"/>
            </a:pPr>
            <a:r>
              <a:t>• Adobe Creative Cloud</a:t>
            </a:r>
          </a:p>
          <a:p>
            <a:pPr>
              <a:spcBef>
                <a:spcPts val="800"/>
              </a:spcBef>
              <a:defRPr sz="1600"/>
            </a:pPr>
            <a:r>
              <a:t>• Cinema 4D (3D rendering)</a:t>
            </a:r>
          </a:p>
          <a:p>
            <a:pPr>
              <a:spcBef>
                <a:spcPts val="800"/>
              </a:spcBef>
              <a:defRPr sz="1600"/>
            </a:pPr>
            <a:r>
              <a:t>• Houdini (VFX)</a:t>
            </a:r>
          </a:p>
          <a:p>
            <a:pPr>
              <a:spcBef>
                <a:spcPts val="800"/>
              </a:spcBef>
              <a:defRPr sz="1600"/>
            </a:pPr>
            <a:r>
              <a:t>• After Effects (Compositing)</a:t>
            </a:r>
          </a:p>
          <a:p>
            <a:pPr>
              <a:spcBef>
                <a:spcPts val="800"/>
              </a:spcBef>
              <a:defRPr sz="1600"/>
            </a:pPr>
            <a:r>
              <a:t>• DaVinci Resolve (Editing)</a:t>
            </a:r>
          </a:p>
          <a:p>
            <a:pPr>
              <a:spcBef>
                <a:spcPts val="800"/>
              </a:spcBef>
              <a:defRPr sz="1600"/>
            </a:pPr>
            <a:r>
              <a:t>• TouchDesigner (Interactive)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Interactive Experience Systems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1887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/>
            </a:pPr>
            <a:r>
              <a:t>• VR Cinema: 8-seat immersive theater</a:t>
            </a:r>
          </a:p>
          <a:p>
            <a:pPr>
              <a:spcBef>
                <a:spcPts val="1200"/>
              </a:spcBef>
              <a:defRPr sz="2000"/>
            </a:pPr>
            <a:r>
              <a:t>• AR Photo Booths: 4 stations</a:t>
            </a:r>
          </a:p>
          <a:p>
            <a:pPr>
              <a:spcBef>
                <a:spcPts val="1200"/>
              </a:spcBef>
              <a:defRPr sz="2000"/>
            </a:pPr>
            <a:r>
              <a:t>• Panoramic Flight Sim: 360° experience</a:t>
            </a:r>
          </a:p>
          <a:p>
            <a:pPr>
              <a:spcBef>
                <a:spcPts val="1200"/>
              </a:spcBef>
              <a:defRPr sz="2000"/>
            </a:pPr>
            <a:r>
              <a:t>• Gesture Control: Motion detection</a:t>
            </a:r>
          </a:p>
          <a:p>
            <a:pPr>
              <a:spcBef>
                <a:spcPts val="1200"/>
              </a:spcBef>
              <a:defRPr sz="2000"/>
            </a:pPr>
            <a:r>
              <a:t>• Holographic Display: 3D projections</a:t>
            </a:r>
          </a:p>
          <a:p>
            <a:pPr>
              <a:spcBef>
                <a:spcPts val="1200"/>
              </a:spcBef>
              <a:defRPr sz="2000"/>
            </a:pPr>
            <a:r>
              <a:t>• Touch Kiosks: Information &amp; booking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Power &amp; Electrical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1887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/>
            </a:pPr>
            <a:r>
              <a:t>• Total Power: 2.64 MW peak</a:t>
            </a:r>
          </a:p>
          <a:p>
            <a:pPr>
              <a:spcBef>
                <a:spcPts val="1200"/>
              </a:spcBef>
              <a:defRPr sz="2000"/>
            </a:pPr>
            <a:r>
              <a:t>• Supply: 3-phase industrial</a:t>
            </a:r>
          </a:p>
          <a:p>
            <a:pPr>
              <a:spcBef>
                <a:spcPts val="1200"/>
              </a:spcBef>
              <a:defRPr sz="2000"/>
            </a:pPr>
            <a:r>
              <a:t>• UPS Backup: 30 minutes</a:t>
            </a:r>
          </a:p>
          <a:p>
            <a:pPr>
              <a:spcBef>
                <a:spcPts val="1200"/>
              </a:spcBef>
              <a:defRPr sz="2000"/>
            </a:pPr>
            <a:r>
              <a:t>• Generator: 3MW capacity</a:t>
            </a:r>
          </a:p>
          <a:p>
            <a:pPr>
              <a:spcBef>
                <a:spcPts val="1200"/>
              </a:spcBef>
              <a:defRPr sz="2000"/>
            </a:pPr>
            <a:r>
              <a:t>• Power Factor: 0.95+</a:t>
            </a:r>
          </a:p>
          <a:p>
            <a:pPr>
              <a:spcBef>
                <a:spcPts val="1200"/>
              </a:spcBef>
              <a:defRPr sz="2000"/>
            </a:pPr>
            <a:r>
              <a:t>• Monitoring: Real-time meters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